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13"/>
  </p:notesMasterIdLst>
  <p:sldIdLst>
    <p:sldId id="280" r:id="rId3"/>
    <p:sldId id="282" r:id="rId4"/>
    <p:sldId id="292" r:id="rId5"/>
    <p:sldId id="283" r:id="rId6"/>
    <p:sldId id="285" r:id="rId7"/>
    <p:sldId id="301" r:id="rId8"/>
    <p:sldId id="287" r:id="rId9"/>
    <p:sldId id="300" r:id="rId10"/>
    <p:sldId id="296" r:id="rId11"/>
    <p:sldId id="28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5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pos="257" userDrawn="1">
          <p15:clr>
            <a:srgbClr val="A4A3A4"/>
          </p15:clr>
        </p15:guide>
        <p15:guide id="6" pos="7423" userDrawn="1">
          <p15:clr>
            <a:srgbClr val="A4A3A4"/>
          </p15:clr>
        </p15:guide>
        <p15:guide id="7" orient="horz" pos="595" userDrawn="1">
          <p15:clr>
            <a:srgbClr val="A4A3A4"/>
          </p15:clr>
        </p15:guide>
        <p15:guide id="8" pos="529" userDrawn="1">
          <p15:clr>
            <a:srgbClr val="A4A3A4"/>
          </p15:clr>
        </p15:guide>
        <p15:guide id="9" orient="horz" pos="3793" userDrawn="1">
          <p15:clr>
            <a:srgbClr val="A4A3A4"/>
          </p15:clr>
        </p15:guide>
        <p15:guide id="10" pos="6698" userDrawn="1">
          <p15:clr>
            <a:srgbClr val="A4A3A4"/>
          </p15:clr>
        </p15:guide>
        <p15:guide id="11" orient="horz" pos="3113" userDrawn="1">
          <p15:clr>
            <a:srgbClr val="A4A3A4"/>
          </p15:clr>
        </p15:guide>
        <p15:guide id="12" pos="5269" userDrawn="1">
          <p15:clr>
            <a:srgbClr val="A4A3A4"/>
          </p15:clr>
        </p15:guide>
        <p15:guide id="13" pos="2389" userDrawn="1">
          <p15:clr>
            <a:srgbClr val="A4A3A4"/>
          </p15:clr>
        </p15:guide>
        <p15:guide id="14" pos="71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D8"/>
    <a:srgbClr val="FFC4BC"/>
    <a:srgbClr val="BDC9C8"/>
    <a:srgbClr val="FFEB00"/>
    <a:srgbClr val="FEF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7"/>
    <p:restoredTop sz="37061"/>
  </p:normalViewPr>
  <p:slideViewPr>
    <p:cSldViewPr snapToGrid="0" snapToObjects="1" showGuides="1">
      <p:cViewPr varScale="1">
        <p:scale>
          <a:sx n="153" d="100"/>
          <a:sy n="153" d="100"/>
        </p:scale>
        <p:origin x="192" y="176"/>
      </p:cViewPr>
      <p:guideLst>
        <p:guide orient="horz" pos="2160"/>
        <p:guide pos="3840"/>
        <p:guide orient="horz" pos="255"/>
        <p:guide orient="horz" pos="4065"/>
        <p:guide pos="257"/>
        <p:guide pos="7423"/>
        <p:guide orient="horz" pos="595"/>
        <p:guide pos="529"/>
        <p:guide orient="horz" pos="3793"/>
        <p:guide pos="6698"/>
        <p:guide orient="horz" pos="3113"/>
        <p:guide pos="5269"/>
        <p:guide pos="238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5" d="100"/>
        <a:sy n="16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F202D-56AB-AD46-8B88-A20FB594FC05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5C9AC-9A58-5B43-8EE4-456B288E9F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57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693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9844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78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72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299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605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3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14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212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490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795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596E7-3A35-364D-89E6-9FEF85698C7F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46954-FD34-F94F-A008-7A5046FE25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2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D9DE88-C78A-8445-BDC5-7A9DC91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1" b="3321"/>
          <a:stretch/>
        </p:blipFill>
        <p:spPr>
          <a:xfrm>
            <a:off x="0" y="2238"/>
            <a:ext cx="12192000" cy="6855762"/>
          </a:xfrm>
          <a:prstGeom prst="rect">
            <a:avLst/>
          </a:prstGeom>
        </p:spPr>
      </p:pic>
      <p:sp>
        <p:nvSpPr>
          <p:cNvPr id="6" name="矩形 5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BAB3101-3C73-8349-8708-25E732B72169}"/>
              </a:ext>
            </a:extLst>
          </p:cNvPr>
          <p:cNvSpPr/>
          <p:nvPr/>
        </p:nvSpPr>
        <p:spPr>
          <a:xfrm>
            <a:off x="839788" y="944563"/>
            <a:ext cx="10512425" cy="5076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888B378-605B-F940-965C-BFDA253F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692" y="1582692"/>
            <a:ext cx="3692615" cy="3692615"/>
          </a:xfrm>
          <a:prstGeom prst="rect">
            <a:avLst/>
          </a:prstGeom>
        </p:spPr>
      </p:pic>
      <p:pic>
        <p:nvPicPr>
          <p:cNvPr id="7" name="图片 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513AEBB-6876-9947-82DB-6B4C1AD26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263" y="2187318"/>
            <a:ext cx="2538549" cy="2483363"/>
          </a:xfrm>
          <a:prstGeom prst="rect">
            <a:avLst/>
          </a:prstGeom>
        </p:spPr>
      </p:pic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56AA0B9-4FA2-C64A-9D58-ADF77F9EFC66}"/>
              </a:ext>
            </a:extLst>
          </p:cNvPr>
          <p:cNvSpPr txBox="1"/>
          <p:nvPr/>
        </p:nvSpPr>
        <p:spPr>
          <a:xfrm>
            <a:off x="8919352" y="1580051"/>
            <a:ext cx="186852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2800" b="1" dirty="0">
                <a:solidFill>
                  <a:schemeClr val="bg1">
                    <a:lumMod val="7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TEAM 10</a:t>
            </a:r>
            <a:endParaRPr kumimoji="1" lang="zh-CN" altLang="en-US" sz="2800" b="1" dirty="0">
              <a:solidFill>
                <a:schemeClr val="bg1">
                  <a:lumMod val="75000"/>
                </a:schemeClr>
              </a:solidFill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  <p:cxnSp>
        <p:nvCxnSpPr>
          <p:cNvPr id="10" name="直线连接符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A3874A1-CDD1-FE41-92F7-522CE109E2EF}"/>
              </a:ext>
            </a:extLst>
          </p:cNvPr>
          <p:cNvCxnSpPr>
            <a:cxnSpLocks/>
          </p:cNvCxnSpPr>
          <p:nvPr/>
        </p:nvCxnSpPr>
        <p:spPr>
          <a:xfrm flipV="1">
            <a:off x="8878153" y="2260498"/>
            <a:ext cx="467930" cy="482702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8CCFCFD-039E-6443-8F24-2E51961A88F4}"/>
              </a:ext>
            </a:extLst>
          </p:cNvPr>
          <p:cNvSpPr txBox="1"/>
          <p:nvPr/>
        </p:nvSpPr>
        <p:spPr>
          <a:xfrm>
            <a:off x="1291202" y="2743200"/>
            <a:ext cx="5428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HMW</a:t>
            </a:r>
            <a:endParaRPr kumimoji="1" lang="zh-CN" altLang="en-US" sz="6000" b="1" spc="800" dirty="0">
              <a:solidFill>
                <a:schemeClr val="tx1">
                  <a:lumMod val="85000"/>
                  <a:lumOff val="15000"/>
                </a:schemeClr>
              </a:solidFill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  <p:sp>
        <p:nvSpPr>
          <p:cNvPr id="17" name="文本框 16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967FFB4-D995-1149-A4E6-C0231CA9208F}"/>
              </a:ext>
            </a:extLst>
          </p:cNvPr>
          <p:cNvSpPr txBox="1"/>
          <p:nvPr/>
        </p:nvSpPr>
        <p:spPr>
          <a:xfrm>
            <a:off x="743609" y="6293453"/>
            <a:ext cx="17820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050" b="1" spc="200" dirty="0">
                <a:solidFill>
                  <a:schemeClr val="bg1">
                    <a:lumMod val="7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GO</a:t>
            </a:r>
            <a:r>
              <a:rPr kumimoji="1" lang="zh-Hans" altLang="en-US" sz="1050" b="1" spc="200" dirty="0">
                <a:solidFill>
                  <a:schemeClr val="bg1">
                    <a:lumMod val="7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 </a:t>
            </a:r>
            <a:r>
              <a:rPr kumimoji="1" lang="en-US" altLang="zh-Hans" sz="1050" b="1" spc="200" dirty="0">
                <a:solidFill>
                  <a:schemeClr val="bg1">
                    <a:lumMod val="7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STRAIGHT</a:t>
            </a:r>
            <a:endParaRPr kumimoji="1" lang="zh-CN" altLang="en-US" sz="1050" b="1" spc="200" dirty="0">
              <a:solidFill>
                <a:schemeClr val="bg1">
                  <a:lumMod val="75000"/>
                </a:schemeClr>
              </a:solidFill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  <p:sp>
        <p:nvSpPr>
          <p:cNvPr id="18" name="矩形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7A523F5-80CA-C840-A42A-D05D0F2AB0D0}"/>
              </a:ext>
            </a:extLst>
          </p:cNvPr>
          <p:cNvSpPr/>
          <p:nvPr/>
        </p:nvSpPr>
        <p:spPr>
          <a:xfrm>
            <a:off x="10201273" y="4510088"/>
            <a:ext cx="1150938" cy="1511300"/>
          </a:xfrm>
          <a:prstGeom prst="rect">
            <a:avLst/>
          </a:prstGeom>
          <a:pattFill prst="wdUpDiag">
            <a:fgClr>
              <a:schemeClr val="bg2">
                <a:lumMod val="1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5FC34659-5C22-4034-AC47-F6067362D23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7F19AC-3F6E-D744-97C8-E8DBA5F2BD74}"/>
              </a:ext>
            </a:extLst>
          </p:cNvPr>
          <p:cNvSpPr/>
          <p:nvPr/>
        </p:nvSpPr>
        <p:spPr>
          <a:xfrm>
            <a:off x="1341330" y="3641163"/>
            <a:ext cx="2794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Reduce carbon emissions in transportation?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44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D970E0E-5663-9B4B-A4BA-0AE2F2C452C9}"/>
              </a:ext>
            </a:extLst>
          </p:cNvPr>
          <p:cNvSpPr txBox="1"/>
          <p:nvPr/>
        </p:nvSpPr>
        <p:spPr>
          <a:xfrm>
            <a:off x="714384" y="3242792"/>
            <a:ext cx="39760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RESULTS:</a:t>
            </a:r>
          </a:p>
          <a:p>
            <a:endParaRPr kumimoji="1" lang="en-US" altLang="zh-CN" sz="3200" b="1" dirty="0">
              <a:solidFill>
                <a:schemeClr val="tx1">
                  <a:lumMod val="95000"/>
                  <a:lumOff val="5000"/>
                </a:schemeClr>
              </a:solidFill>
              <a:latin typeface="Josefin Sans Bold Roman" charset="0"/>
              <a:ea typeface="Josefin Sans Bold Roman" charset="0"/>
              <a:cs typeface="Josefin Sans Bold Roman" charset="0"/>
            </a:endParaRPr>
          </a:p>
          <a:p>
            <a:r>
              <a:rPr kumimoji="1"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PREFERRED ALLOCATION SYSTEM</a:t>
            </a:r>
            <a:endParaRPr kumimoji="1" lang="en-US" altLang="zh-CN" sz="13800" b="1" dirty="0">
              <a:solidFill>
                <a:schemeClr val="tx1">
                  <a:lumMod val="95000"/>
                  <a:lumOff val="5000"/>
                </a:schemeClr>
              </a:solidFill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407755-9386-CE48-86DD-8F8029F12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r="58890"/>
          <a:stretch/>
        </p:blipFill>
        <p:spPr bwMode="auto">
          <a:xfrm>
            <a:off x="7116748" y="753625"/>
            <a:ext cx="4504253" cy="428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FB07B266-2F2F-4BCD-96FB-C7EA13C0A9F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14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3A3927CD-86E1-484B-B025-52CA516979D9}"/>
              </a:ext>
            </a:extLst>
          </p:cNvPr>
          <p:cNvSpPr txBox="1"/>
          <p:nvPr/>
        </p:nvSpPr>
        <p:spPr>
          <a:xfrm>
            <a:off x="743609" y="6293453"/>
            <a:ext cx="3917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spc="200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  <a:ea typeface="Josefin Sans Bold Roman" charset="0"/>
                <a:cs typeface="Josefin Sans Bold Roman" charset="0"/>
              </a:rPr>
              <a:t>HMW: </a:t>
            </a:r>
            <a:r>
              <a:rPr lang="en-US" altLang="zh-CN" sz="1050" b="1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</a:rPr>
              <a:t>Reduce carbon emissions in transportation?</a:t>
            </a:r>
            <a:endParaRPr lang="zh-CN" altLang="en-US" sz="1050" b="1" dirty="0">
              <a:solidFill>
                <a:schemeClr val="bg1">
                  <a:lumMod val="75000"/>
                </a:schemeClr>
              </a:solidFill>
              <a:latin typeface="JOSEFIN SANS BOLD ROMAN" pitchFamily="2" charset="77"/>
            </a:endParaRPr>
          </a:p>
        </p:txBody>
      </p:sp>
      <p:sp>
        <p:nvSpPr>
          <p:cNvPr id="13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2A1D238-E361-9F4A-9073-1EB00D550A6E}"/>
              </a:ext>
            </a:extLst>
          </p:cNvPr>
          <p:cNvSpPr/>
          <p:nvPr/>
        </p:nvSpPr>
        <p:spPr>
          <a:xfrm>
            <a:off x="4374530" y="1336119"/>
            <a:ext cx="274221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>
                <a:latin typeface="JOSEFIN SANS REGULAR ROMAN" pitchFamily="2" charset="77"/>
              </a:rPr>
              <a:t>We also surveyed participants to determine the optimal points allocation system.</a:t>
            </a:r>
          </a:p>
          <a:p>
            <a:pPr marL="285750" indent="-285750">
              <a:buFontTx/>
              <a:buChar char="-"/>
            </a:pPr>
            <a:endParaRPr lang="en-CA" dirty="0">
              <a:latin typeface="JOSEFIN SANS REGULAR ROMAN" pitchFamily="2" charset="77"/>
            </a:endParaRPr>
          </a:p>
          <a:p>
            <a:pPr marL="285750" indent="-285750">
              <a:buFontTx/>
              <a:buChar char="-"/>
            </a:pPr>
            <a:endParaRPr lang="en-CA" dirty="0">
              <a:latin typeface="JOSEFIN SANS REGULAR ROMAN" pitchFamily="2" charset="77"/>
            </a:endParaRPr>
          </a:p>
          <a:p>
            <a:pPr marL="285750" indent="-285750">
              <a:buFontTx/>
              <a:buChar char="-"/>
            </a:pPr>
            <a:endParaRPr lang="en-CA" dirty="0">
              <a:latin typeface="JOSEFIN SANS REGULAR ROMAN" pitchFamily="2" charset="77"/>
            </a:endParaRPr>
          </a:p>
          <a:p>
            <a:endParaRPr lang="en-CA" dirty="0">
              <a:latin typeface="JOSEFIN SANS REGULAR ROMAN" pitchFamily="2" charset="77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latin typeface="JOSEFIN SANS REGULAR ROMAN" pitchFamily="2" charset="77"/>
              </a:rPr>
              <a:t>The results were inconclusive and we would need further research in deciding which system to run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JOSEFIN SANS REGULAR ROMAN" pitchFamily="2" charset="77"/>
              </a:rPr>
              <a:t>.</a:t>
            </a:r>
          </a:p>
          <a:p>
            <a:pPr marL="285750" indent="-285750">
              <a:buFontTx/>
              <a:buChar char="-"/>
            </a:pPr>
            <a:endParaRPr lang="en-CA" sz="1400" dirty="0">
              <a:latin typeface="JOSEFIN SANS REGULAR ROMAN" pitchFamily="2" charset="7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2993352-4F0D-534C-A611-E592EAD5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1" r="8125" b="54330"/>
          <a:stretch/>
        </p:blipFill>
        <p:spPr bwMode="auto">
          <a:xfrm>
            <a:off x="7790130" y="4849981"/>
            <a:ext cx="3157490" cy="137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73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3CB5EC5C-B3A3-40F7-958E-E7F8B0455162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E93EA-5F7C-864E-85A6-732F42D47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1" b="8698"/>
          <a:stretch/>
        </p:blipFill>
        <p:spPr>
          <a:xfrm rot="16200000">
            <a:off x="4979007" y="2023532"/>
            <a:ext cx="6049654" cy="2810933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6FBEFB90-2055-B045-9910-4B8061DA3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96" y="179986"/>
            <a:ext cx="3139455" cy="648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71E89F8-1FC5-364C-B41B-B4F64CA000FA}"/>
              </a:ext>
            </a:extLst>
          </p:cNvPr>
          <p:cNvSpPr txBox="1"/>
          <p:nvPr/>
        </p:nvSpPr>
        <p:spPr>
          <a:xfrm>
            <a:off x="523131" y="6326868"/>
            <a:ext cx="36959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spc="200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  <a:ea typeface="Josefin Sans Bold Roman" charset="0"/>
                <a:cs typeface="Josefin Sans Bold Roman" charset="0"/>
              </a:rPr>
              <a:t>HMW: </a:t>
            </a:r>
            <a:r>
              <a:rPr lang="en-US" altLang="zh-CN" sz="1050" b="1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</a:rPr>
              <a:t>Reduce carbon emissions in transportation?</a:t>
            </a:r>
            <a:endParaRPr lang="zh-CN" altLang="en-US" sz="1050" b="1" dirty="0">
              <a:solidFill>
                <a:schemeClr val="bg1">
                  <a:lumMod val="75000"/>
                </a:schemeClr>
              </a:solidFill>
              <a:latin typeface="JOSEFIN SANS BOLD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044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4BB01F5-C69E-024A-9123-6C2302F4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13" y="3711239"/>
            <a:ext cx="1552575" cy="1552575"/>
          </a:xfrm>
          <a:prstGeom prst="rect">
            <a:avLst/>
          </a:prstGeom>
        </p:spPr>
      </p:pic>
      <p:pic>
        <p:nvPicPr>
          <p:cNvPr id="12" name="图片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ABDFAFF-09FE-9F43-A329-C8FB70679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32" y="4094281"/>
            <a:ext cx="792530" cy="792530"/>
          </a:xfrm>
          <a:prstGeom prst="rect">
            <a:avLst/>
          </a:prstGeom>
        </p:spPr>
      </p:pic>
      <p:pic>
        <p:nvPicPr>
          <p:cNvPr id="13" name="图片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ADB89AB-32B6-CD48-B411-E6F6416ED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7" y="3280185"/>
            <a:ext cx="489378" cy="489378"/>
          </a:xfrm>
          <a:prstGeom prst="rect">
            <a:avLst/>
          </a:prstGeom>
        </p:spPr>
      </p:pic>
      <p:sp>
        <p:nvSpPr>
          <p:cNvPr id="14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A8A0E44-46A4-AD41-9624-E8DD0565C300}"/>
              </a:ext>
            </a:extLst>
          </p:cNvPr>
          <p:cNvSpPr txBox="1"/>
          <p:nvPr/>
        </p:nvSpPr>
        <p:spPr>
          <a:xfrm>
            <a:off x="1153884" y="1107353"/>
            <a:ext cx="9795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TYPES OF </a:t>
            </a:r>
          </a:p>
          <a:p>
            <a:pPr algn="ctr"/>
            <a:r>
              <a:rPr kumimoji="1" lang="en-US" altLang="zh-CN" sz="40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SUSTAINABLE BEHAVIORS REWARDED</a:t>
            </a:r>
            <a:endParaRPr kumimoji="1" lang="zh-CN" altLang="en-US" sz="4000" b="1" spc="800" dirty="0">
              <a:solidFill>
                <a:schemeClr val="tx1">
                  <a:lumMod val="85000"/>
                  <a:lumOff val="15000"/>
                </a:schemeClr>
              </a:solidFill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  <p:sp>
        <p:nvSpPr>
          <p:cNvPr id="18" name="文本框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28C1A863-27C0-F146-8E8D-7E6872ECADA0}"/>
              </a:ext>
            </a:extLst>
          </p:cNvPr>
          <p:cNvSpPr txBox="1"/>
          <p:nvPr/>
        </p:nvSpPr>
        <p:spPr>
          <a:xfrm>
            <a:off x="4765106" y="4290491"/>
            <a:ext cx="204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EARN POINTS</a:t>
            </a:r>
          </a:p>
        </p:txBody>
      </p:sp>
      <p:sp>
        <p:nvSpPr>
          <p:cNvPr id="19" name="文本框 1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99E3AB9-AC88-E34C-97C0-F32CBD7AE043}"/>
              </a:ext>
            </a:extLst>
          </p:cNvPr>
          <p:cNvSpPr txBox="1"/>
          <p:nvPr/>
        </p:nvSpPr>
        <p:spPr>
          <a:xfrm>
            <a:off x="1185334" y="3375581"/>
            <a:ext cx="2040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JOSEFIN SANS REGULAR ROMAN" pitchFamily="2" charset="77"/>
              </a:rPr>
              <a:t>Use sustainable modes of transportation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JOSEFIN SANS REGULAR ROMAN" pitchFamily="2" charset="77"/>
              <a:ea typeface="Josefin Sans Regular Roman" charset="0"/>
              <a:cs typeface="Josefin Sans Regular Roman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159B6794-D917-4887-B6F7-9DD77517E92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22" name="文本框 1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8C1E12C7-6002-DC46-A96D-01D12465283C}"/>
              </a:ext>
            </a:extLst>
          </p:cNvPr>
          <p:cNvSpPr txBox="1"/>
          <p:nvPr/>
        </p:nvSpPr>
        <p:spPr>
          <a:xfrm>
            <a:off x="1259199" y="4386547"/>
            <a:ext cx="2040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 REGULAR ROMAN" pitchFamily="2" charset="77"/>
                <a:ea typeface="Josefin Sans Regular Roman" charset="0"/>
                <a:cs typeface="Josefin Sans Regular Roman" charset="0"/>
              </a:rPr>
              <a:t>Shopping at green vendors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JOSEFIN SANS REGULAR ROMAN" pitchFamily="2" charset="77"/>
              <a:ea typeface="Josefin Sans Regular Roman" charset="0"/>
              <a:cs typeface="Josefin Sans Regular Roman" charset="0"/>
            </a:endParaRPr>
          </a:p>
        </p:txBody>
      </p:sp>
      <p:sp>
        <p:nvSpPr>
          <p:cNvPr id="23" name="文本框 1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0002C79-0CD5-0846-ACD6-9E8E7440EBC2}"/>
              </a:ext>
            </a:extLst>
          </p:cNvPr>
          <p:cNvSpPr txBox="1"/>
          <p:nvPr/>
        </p:nvSpPr>
        <p:spPr>
          <a:xfrm>
            <a:off x="1159808" y="5326347"/>
            <a:ext cx="204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 REGULAR ROMAN" pitchFamily="2" charset="77"/>
                <a:ea typeface="Josefin Sans Regular Roman" charset="0"/>
                <a:cs typeface="Josefin Sans Regular Roman" charset="0"/>
              </a:rPr>
              <a:t>Use sustainable delivery options when shopping online.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JOSEFIN SANS REGULAR ROMAN" pitchFamily="2" charset="77"/>
              <a:ea typeface="Josefin Sans Regular Roman" charset="0"/>
              <a:cs typeface="Josefin Sans Regular Roman" charset="0"/>
            </a:endParaRPr>
          </a:p>
        </p:txBody>
      </p:sp>
      <p:pic>
        <p:nvPicPr>
          <p:cNvPr id="24" name="图片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C06DF5B-F9DD-F140-987D-9AA4B4DA8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7" y="4280357"/>
            <a:ext cx="489378" cy="489378"/>
          </a:xfrm>
          <a:prstGeom prst="rect">
            <a:avLst/>
          </a:prstGeom>
        </p:spPr>
      </p:pic>
      <p:pic>
        <p:nvPicPr>
          <p:cNvPr id="25" name="图片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ACC8965-8DF2-704C-BB0D-CD3C09A1A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7" y="5252919"/>
            <a:ext cx="489378" cy="489378"/>
          </a:xfrm>
          <a:prstGeom prst="rect">
            <a:avLst/>
          </a:prstGeom>
        </p:spPr>
      </p:pic>
      <p:sp>
        <p:nvSpPr>
          <p:cNvPr id="26" name="文本框 1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A4D4837-5C82-B24A-85D8-35121248EA49}"/>
              </a:ext>
            </a:extLst>
          </p:cNvPr>
          <p:cNvSpPr txBox="1"/>
          <p:nvPr/>
        </p:nvSpPr>
        <p:spPr>
          <a:xfrm>
            <a:off x="9035355" y="4171103"/>
            <a:ext cx="2040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SPEND ON REWARDS</a:t>
            </a:r>
          </a:p>
        </p:txBody>
      </p:sp>
      <p:sp>
        <p:nvSpPr>
          <p:cNvPr id="27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DD44BC8-F60A-294E-8137-8C28252CEA00}"/>
              </a:ext>
            </a:extLst>
          </p:cNvPr>
          <p:cNvSpPr txBox="1"/>
          <p:nvPr/>
        </p:nvSpPr>
        <p:spPr>
          <a:xfrm>
            <a:off x="743609" y="6293453"/>
            <a:ext cx="40214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spc="200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  <a:ea typeface="Josefin Sans Bold Roman" charset="0"/>
                <a:cs typeface="Josefin Sans Bold Roman" charset="0"/>
              </a:rPr>
              <a:t>HMW: </a:t>
            </a:r>
            <a:r>
              <a:rPr lang="en-US" altLang="zh-CN" sz="1050" b="1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</a:rPr>
              <a:t>Reduce carbon emissions in transportation?</a:t>
            </a:r>
            <a:endParaRPr lang="zh-CN" altLang="en-US" sz="1050" b="1" dirty="0">
              <a:solidFill>
                <a:schemeClr val="bg1">
                  <a:lumMod val="75000"/>
                </a:schemeClr>
              </a:solidFill>
              <a:latin typeface="JOSEFIN SANS BOLD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7433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3180F27-C1EE-EC47-9600-B4802CC21C8A}"/>
              </a:ext>
            </a:extLst>
          </p:cNvPr>
          <p:cNvSpPr txBox="1"/>
          <p:nvPr/>
        </p:nvSpPr>
        <p:spPr>
          <a:xfrm>
            <a:off x="743609" y="6293453"/>
            <a:ext cx="3917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spc="200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  <a:ea typeface="Josefin Sans Bold Roman" charset="0"/>
                <a:cs typeface="Josefin Sans Bold Roman" charset="0"/>
              </a:rPr>
              <a:t>HMW: </a:t>
            </a:r>
            <a:r>
              <a:rPr lang="en-US" altLang="zh-CN" sz="1050" b="1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</a:rPr>
              <a:t>Reduce carbon emissions in transportation?</a:t>
            </a:r>
            <a:endParaRPr lang="zh-CN" altLang="en-US" sz="1050" b="1" dirty="0">
              <a:solidFill>
                <a:schemeClr val="bg1">
                  <a:lumMod val="75000"/>
                </a:schemeClr>
              </a:solidFill>
              <a:latin typeface="JOSEFIN SANS BOLD ROMAN" pitchFamily="2" charset="77"/>
            </a:endParaRPr>
          </a:p>
        </p:txBody>
      </p:sp>
      <p:sp>
        <p:nvSpPr>
          <p:cNvPr id="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47E71AE-789E-A54E-9C68-2991FCE7405E}"/>
              </a:ext>
            </a:extLst>
          </p:cNvPr>
          <p:cNvSpPr txBox="1"/>
          <p:nvPr/>
        </p:nvSpPr>
        <p:spPr>
          <a:xfrm>
            <a:off x="1031107" y="817228"/>
            <a:ext cx="678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spc="800" dirty="0">
                <a:latin typeface="Josefin Sans Bold Roman" charset="0"/>
                <a:ea typeface="Josefin Sans Bold Roman" charset="0"/>
                <a:cs typeface="Josefin Sans Bold Roman" charset="0"/>
              </a:rPr>
              <a:t>EXPERIMENT</a:t>
            </a:r>
            <a:endParaRPr kumimoji="1" lang="zh-CN" altLang="en-US" sz="6000" b="1" spc="800" dirty="0"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  <p:sp>
        <p:nvSpPr>
          <p:cNvPr id="11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AB8C4B6D-0A5D-FB4F-A746-265253F736A0}"/>
              </a:ext>
            </a:extLst>
          </p:cNvPr>
          <p:cNvSpPr/>
          <p:nvPr/>
        </p:nvSpPr>
        <p:spPr>
          <a:xfrm>
            <a:off x="1965093" y="2205226"/>
            <a:ext cx="2420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CA" sz="1400" dirty="0">
                <a:latin typeface="JOSEFIN SANS LIGHT ROMAN" pitchFamily="2" charset="77"/>
              </a:rPr>
              <a:t>Can we incentivise improvements to personal transportation behaviors?</a:t>
            </a:r>
          </a:p>
        </p:txBody>
      </p:sp>
      <p:sp>
        <p:nvSpPr>
          <p:cNvPr id="15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4D01DD1-C7F6-EB43-A387-7627894412E3}"/>
              </a:ext>
            </a:extLst>
          </p:cNvPr>
          <p:cNvSpPr/>
          <p:nvPr/>
        </p:nvSpPr>
        <p:spPr>
          <a:xfrm>
            <a:off x="1965094" y="4746110"/>
            <a:ext cx="2420937" cy="1271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CA" sz="1400" dirty="0">
                <a:latin typeface="JOSEFIN SANS LIGHT ROMAN" pitchFamily="2" charset="77"/>
              </a:rPr>
              <a:t>Ran a daily competition where 1st, 2nd and 3rd place received $15, $10, $5 respectively for using sustainable transportation</a:t>
            </a: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4CDBDAA2-1EE4-4611-A136-DF162EB301C0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F9C793-086C-F248-BEB3-A1C60BDA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271" y="0"/>
            <a:ext cx="316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104A737-6459-9A49-8B7C-AA9CAC926CD4}"/>
              </a:ext>
            </a:extLst>
          </p:cNvPr>
          <p:cNvSpPr/>
          <p:nvPr/>
        </p:nvSpPr>
        <p:spPr>
          <a:xfrm>
            <a:off x="3753097" y="3419668"/>
            <a:ext cx="26405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CA" sz="1400" dirty="0">
                <a:latin typeface="JOSEFIN SANS LIGHT ROMAN" pitchFamily="2" charset="77"/>
              </a:rPr>
              <a:t>Participants were asked to log and submit screenshots of their daily travel records using Google Maps or Apple Health</a:t>
            </a:r>
          </a:p>
        </p:txBody>
      </p:sp>
      <p:sp>
        <p:nvSpPr>
          <p:cNvPr id="17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39C9A1E0-1348-134B-BD88-D12519804044}"/>
              </a:ext>
            </a:extLst>
          </p:cNvPr>
          <p:cNvSpPr txBox="1"/>
          <p:nvPr/>
        </p:nvSpPr>
        <p:spPr>
          <a:xfrm>
            <a:off x="1089888" y="2104237"/>
            <a:ext cx="1169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spc="800" dirty="0">
                <a:latin typeface="Josefin Sans Bold Roman" charset="0"/>
                <a:ea typeface="Josefin Sans Bold Roman" charset="0"/>
                <a:cs typeface="Josefin Sans Bold Roman" charset="0"/>
              </a:rPr>
              <a:t>1.</a:t>
            </a:r>
            <a:endParaRPr kumimoji="1" lang="zh-CN" altLang="en-US" sz="6000" b="1" spc="800" dirty="0"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  <p:sp>
        <p:nvSpPr>
          <p:cNvPr id="19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28811C5C-BE6E-DF42-B7C0-0055C7B1CFF9}"/>
              </a:ext>
            </a:extLst>
          </p:cNvPr>
          <p:cNvSpPr txBox="1"/>
          <p:nvPr/>
        </p:nvSpPr>
        <p:spPr>
          <a:xfrm>
            <a:off x="6450041" y="3358112"/>
            <a:ext cx="1169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spc="800" dirty="0">
                <a:latin typeface="Josefin Sans Bold Roman" charset="0"/>
                <a:ea typeface="Josefin Sans Bold Roman" charset="0"/>
                <a:cs typeface="Josefin Sans Bold Roman" charset="0"/>
              </a:rPr>
              <a:t>2.</a:t>
            </a:r>
            <a:endParaRPr kumimoji="1" lang="zh-CN" altLang="en-US" sz="6000" b="1" spc="800" dirty="0"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  <p:sp>
        <p:nvSpPr>
          <p:cNvPr id="21" name="文本框 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58A91D8-837D-CC42-BE86-07D97BD87C3F}"/>
              </a:ext>
            </a:extLst>
          </p:cNvPr>
          <p:cNvSpPr txBox="1"/>
          <p:nvPr/>
        </p:nvSpPr>
        <p:spPr>
          <a:xfrm>
            <a:off x="1089888" y="4765346"/>
            <a:ext cx="1169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spc="800" dirty="0">
                <a:latin typeface="Josefin Sans Bold Roman" charset="0"/>
                <a:ea typeface="Josefin Sans Bold Roman" charset="0"/>
                <a:cs typeface="Josefin Sans Bold Roman" charset="0"/>
              </a:rPr>
              <a:t>3.</a:t>
            </a:r>
            <a:endParaRPr kumimoji="1" lang="zh-CN" altLang="en-US" sz="6000" b="1" spc="800" dirty="0"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26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DB1891A-121F-2C4D-8CBD-14F7FD4F9A5E}"/>
              </a:ext>
            </a:extLst>
          </p:cNvPr>
          <p:cNvSpPr txBox="1"/>
          <p:nvPr/>
        </p:nvSpPr>
        <p:spPr>
          <a:xfrm>
            <a:off x="999311" y="917212"/>
            <a:ext cx="7891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4000" b="1" dirty="0">
                <a:latin typeface="JOSEFIN SANS BOLD ROMAN" pitchFamily="2" charset="77"/>
              </a:rPr>
              <a:t>Result of Incentivization 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JOSEFIN SANS BOLD ROMAN" pitchFamily="2" charset="77"/>
              <a:ea typeface="Josefin Sans Bold Roman" charset="0"/>
              <a:cs typeface="Josefin Sans Bold Roman" charset="0"/>
            </a:endParaRPr>
          </a:p>
        </p:txBody>
      </p:sp>
      <p:sp>
        <p:nvSpPr>
          <p:cNvPr id="11" name="文本框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3FC627B-7785-3E45-9537-0D5A0BE25D08}"/>
              </a:ext>
            </a:extLst>
          </p:cNvPr>
          <p:cNvSpPr txBox="1"/>
          <p:nvPr/>
        </p:nvSpPr>
        <p:spPr>
          <a:xfrm>
            <a:off x="8057584" y="996397"/>
            <a:ext cx="313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JOSEFIN SANS LIGHT ROMAN" pitchFamily="2" charset="77"/>
              </a:rPr>
              <a:t>We were able to get a few dozen participants for our experiment; the number grew every day!</a:t>
            </a:r>
            <a:endParaRPr kumimoji="1" lang="zh-CN" altLang="en-US" sz="1400" spc="100" dirty="0">
              <a:solidFill>
                <a:schemeClr val="tx1">
                  <a:lumMod val="85000"/>
                  <a:lumOff val="15000"/>
                </a:schemeClr>
              </a:solidFill>
              <a:latin typeface="JOSEFIN SANS LIGHT ROMAN" pitchFamily="2" charset="77"/>
              <a:ea typeface="Playfair Display" charset="0"/>
              <a:cs typeface="Playfair Display" charset="0"/>
            </a:endParaRPr>
          </a:p>
        </p:txBody>
      </p:sp>
      <p:sp>
        <p:nvSpPr>
          <p:cNvPr id="12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9BA5944-72A9-3F42-BFF3-82A75EDBE07B}"/>
              </a:ext>
            </a:extLst>
          </p:cNvPr>
          <p:cNvSpPr/>
          <p:nvPr/>
        </p:nvSpPr>
        <p:spPr>
          <a:xfrm>
            <a:off x="8097582" y="5162298"/>
            <a:ext cx="27297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JOSEFIN SANS SEMIBOLD ROMAN" pitchFamily="2" charset="77"/>
              </a:rPr>
              <a:t>of participants</a:t>
            </a:r>
            <a:r>
              <a:rPr lang="en-CA" dirty="0">
                <a:latin typeface="JOSEFIN SANS LIGHT ROMAN" pitchFamily="2" charset="77"/>
              </a:rPr>
              <a:t> in our experiment walked more than their weekly median.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JOSEFIN SANS LIGHT ROMAN" pitchFamily="2" charset="77"/>
              <a:ea typeface="Josefin Sans Light Roman" charset="0"/>
              <a:cs typeface="Josefin Sans Light Roman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D4C28A44-7379-46E6-83AE-2222B752C26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19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9E8241-95BA-A146-9EDA-2796E8FF4592}"/>
              </a:ext>
            </a:extLst>
          </p:cNvPr>
          <p:cNvSpPr txBox="1"/>
          <p:nvPr/>
        </p:nvSpPr>
        <p:spPr>
          <a:xfrm>
            <a:off x="743609" y="6293453"/>
            <a:ext cx="3917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spc="200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  <a:ea typeface="Josefin Sans Bold Roman" charset="0"/>
                <a:cs typeface="Josefin Sans Bold Roman" charset="0"/>
              </a:rPr>
              <a:t>HMW: </a:t>
            </a:r>
            <a:r>
              <a:rPr lang="en-US" altLang="zh-CN" sz="1050" b="1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</a:rPr>
              <a:t>Reduce carbon emissions in transportation?</a:t>
            </a:r>
            <a:endParaRPr lang="zh-CN" altLang="en-US" sz="1050" b="1" dirty="0">
              <a:solidFill>
                <a:schemeClr val="bg1">
                  <a:lumMod val="75000"/>
                </a:schemeClr>
              </a:solidFill>
              <a:latin typeface="JOSEFIN SANS BOLD ROMAN" pitchFamily="2" charset="77"/>
            </a:endParaRPr>
          </a:p>
        </p:txBody>
      </p:sp>
      <p:sp>
        <p:nvSpPr>
          <p:cNvPr id="20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2503531-C4AF-3C42-AD13-1E697A9002FA}"/>
              </a:ext>
            </a:extLst>
          </p:cNvPr>
          <p:cNvSpPr txBox="1"/>
          <p:nvPr/>
        </p:nvSpPr>
        <p:spPr>
          <a:xfrm>
            <a:off x="8084896" y="3603723"/>
            <a:ext cx="27424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76</a:t>
            </a:r>
            <a:r>
              <a:rPr kumimoji="1"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Regular Roman" charset="0"/>
                <a:ea typeface="Josefin Sans Regular Roman" charset="0"/>
                <a:cs typeface="Josefin Sans Regular Roman" charset="0"/>
              </a:rPr>
              <a:t>%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F4C1671-7F92-DE4A-BD68-071CE5D04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/>
          <a:stretch/>
        </p:blipFill>
        <p:spPr>
          <a:xfrm>
            <a:off x="959313" y="3143667"/>
            <a:ext cx="6660687" cy="2471350"/>
          </a:xfrm>
          <a:prstGeom prst="rect">
            <a:avLst/>
          </a:prstGeom>
        </p:spPr>
      </p:pic>
      <p:sp>
        <p:nvSpPr>
          <p:cNvPr id="18" name="文本框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3A742EAC-6A23-EC46-B1B0-5C91B7716ABE}"/>
              </a:ext>
            </a:extLst>
          </p:cNvPr>
          <p:cNvSpPr txBox="1"/>
          <p:nvPr/>
        </p:nvSpPr>
        <p:spPr>
          <a:xfrm>
            <a:off x="959313" y="2172894"/>
            <a:ext cx="4680603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latin typeface="Playfair Display" pitchFamily="2" charset="77"/>
              </a:rPr>
              <a:t>On a scale of 1-10 how environmentally conscious would you say you are?</a:t>
            </a:r>
          </a:p>
        </p:txBody>
      </p:sp>
      <p:sp>
        <p:nvSpPr>
          <p:cNvPr id="23" name="文本框 1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893C5B9-C9EB-564A-9A99-3FC418589A81}"/>
              </a:ext>
            </a:extLst>
          </p:cNvPr>
          <p:cNvSpPr txBox="1"/>
          <p:nvPr/>
        </p:nvSpPr>
        <p:spPr>
          <a:xfrm>
            <a:off x="8057583" y="2300060"/>
            <a:ext cx="313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JOSEFIN SANS LIGHT ROMAN" pitchFamily="2" charset="77"/>
              </a:rPr>
              <a:t>On average, winning participants rated themselves at </a:t>
            </a:r>
            <a:r>
              <a:rPr lang="en-CA" b="1" dirty="0">
                <a:latin typeface="JOSEFIN SANS BOLD ROMAN" pitchFamily="2" charset="77"/>
              </a:rPr>
              <a:t>7.8</a:t>
            </a:r>
            <a:r>
              <a:rPr lang="en-CA" dirty="0">
                <a:latin typeface="JOSEFIN SANS LIGHT ROMAN" pitchFamily="2" charset="77"/>
              </a:rPr>
              <a:t> while all others rated themselves a </a:t>
            </a:r>
            <a:r>
              <a:rPr lang="en-CA" b="1" dirty="0">
                <a:latin typeface="JOSEFIN SANS BOLD ROMAN" pitchFamily="2" charset="77"/>
              </a:rPr>
              <a:t>6.6</a:t>
            </a:r>
          </a:p>
        </p:txBody>
      </p:sp>
    </p:spTree>
    <p:extLst>
      <p:ext uri="{BB962C8B-B14F-4D97-AF65-F5344CB8AC3E}">
        <p14:creationId xmlns:p14="http://schemas.microsoft.com/office/powerpoint/2010/main" val="368301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DB1891A-121F-2C4D-8CBD-14F7FD4F9A5E}"/>
              </a:ext>
            </a:extLst>
          </p:cNvPr>
          <p:cNvSpPr txBox="1"/>
          <p:nvPr/>
        </p:nvSpPr>
        <p:spPr>
          <a:xfrm>
            <a:off x="999311" y="786572"/>
            <a:ext cx="7891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4000" b="1" dirty="0">
                <a:latin typeface="JOSEFIN SANS BOLD ROMAN" pitchFamily="2" charset="77"/>
              </a:rPr>
              <a:t>Result of Incentivization </a:t>
            </a:r>
            <a:endParaRPr kumimoji="1"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JOSEFIN SANS BOLD ROMAN" pitchFamily="2" charset="77"/>
              <a:ea typeface="Josefin Sans Bold Roman" charset="0"/>
              <a:cs typeface="Josefin Sans Bold Roman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416617-9C19-1747-8772-63A2AECB3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16"/>
          <a:stretch/>
        </p:blipFill>
        <p:spPr bwMode="auto">
          <a:xfrm>
            <a:off x="3171144" y="2507677"/>
            <a:ext cx="3801351" cy="36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FE2CCDD-976C-7D48-BE22-AE0EADAC6C6B}"/>
              </a:ext>
            </a:extLst>
          </p:cNvPr>
          <p:cNvSpPr/>
          <p:nvPr/>
        </p:nvSpPr>
        <p:spPr>
          <a:xfrm>
            <a:off x="1058748" y="1853023"/>
            <a:ext cx="46326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latin typeface="JOSEFIN SANS SEMIBOLD ROMAN" pitchFamily="2" charset="77"/>
              </a:rPr>
              <a:t>Would you be willing to adjust your shopping and travel behaviors if awarded to do so?</a:t>
            </a:r>
          </a:p>
        </p:txBody>
      </p:sp>
      <p:sp>
        <p:nvSpPr>
          <p:cNvPr id="14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BBC4F84-899C-B54F-9DC4-EE21B68BAFE0}"/>
              </a:ext>
            </a:extLst>
          </p:cNvPr>
          <p:cNvSpPr/>
          <p:nvPr/>
        </p:nvSpPr>
        <p:spPr>
          <a:xfrm>
            <a:off x="7691181" y="3670814"/>
            <a:ext cx="2874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JOSEFIN SANS LIGHT ROMAN" pitchFamily="2" charset="77"/>
              </a:rPr>
              <a:t>of participants would be willing to adjust their travel or shopping behavior if rewarded for it</a:t>
            </a:r>
            <a:r>
              <a:rPr lang="en-US" dirty="0">
                <a:latin typeface="JOSEFIN SANS LIGHT ROMAN" pitchFamily="2" charset="77"/>
              </a:rPr>
              <a:t>.</a:t>
            </a:r>
            <a:endParaRPr lang="en-CA" dirty="0">
              <a:latin typeface="JOSEFIN SANS LIGHT ROMAN" pitchFamily="2" charset="77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D4C28A44-7379-46E6-83AE-2222B752C26B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19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B9E8241-95BA-A146-9EDA-2796E8FF4592}"/>
              </a:ext>
            </a:extLst>
          </p:cNvPr>
          <p:cNvSpPr txBox="1"/>
          <p:nvPr/>
        </p:nvSpPr>
        <p:spPr>
          <a:xfrm>
            <a:off x="743609" y="6293453"/>
            <a:ext cx="3917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spc="200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  <a:ea typeface="Josefin Sans Bold Roman" charset="0"/>
                <a:cs typeface="Josefin Sans Bold Roman" charset="0"/>
              </a:rPr>
              <a:t>HMW: </a:t>
            </a:r>
            <a:r>
              <a:rPr lang="en-US" altLang="zh-CN" sz="1050" b="1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</a:rPr>
              <a:t>Reduce carbon emissions in transportation?</a:t>
            </a:r>
            <a:endParaRPr lang="zh-CN" altLang="en-US" sz="1050" b="1" dirty="0">
              <a:solidFill>
                <a:schemeClr val="bg1">
                  <a:lumMod val="75000"/>
                </a:schemeClr>
              </a:solidFill>
              <a:latin typeface="JOSEFIN SANS BOLD ROMAN" pitchFamily="2" charset="7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3CAD402-3479-DD44-82D9-FCF877449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2" b="38741"/>
          <a:stretch/>
        </p:blipFill>
        <p:spPr bwMode="auto">
          <a:xfrm>
            <a:off x="1058748" y="4084677"/>
            <a:ext cx="1393710" cy="196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1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30AE2737-AE18-8D49-B555-633A2C77F9AF}"/>
              </a:ext>
            </a:extLst>
          </p:cNvPr>
          <p:cNvSpPr txBox="1"/>
          <p:nvPr/>
        </p:nvSpPr>
        <p:spPr>
          <a:xfrm>
            <a:off x="8698181" y="2628581"/>
            <a:ext cx="2742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66</a:t>
            </a:r>
            <a:r>
              <a:rPr kumimoji="1"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Regular Roman" charset="0"/>
                <a:ea typeface="Josefin Sans Regular Roman" charset="0"/>
                <a:cs typeface="Josefin Sans Regular Roman" charset="0"/>
              </a:rPr>
              <a:t>%</a:t>
            </a:r>
          </a:p>
        </p:txBody>
      </p:sp>
      <p:sp>
        <p:nvSpPr>
          <p:cNvPr id="22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C5EBB855-0417-FD41-AA7B-593972D510E2}"/>
              </a:ext>
            </a:extLst>
          </p:cNvPr>
          <p:cNvSpPr/>
          <p:nvPr/>
        </p:nvSpPr>
        <p:spPr>
          <a:xfrm>
            <a:off x="7727605" y="3135450"/>
            <a:ext cx="27297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latin typeface="JOSEFIN SANS SEMIBOLD ROMAN" pitchFamily="2" charset="77"/>
              </a:rPr>
              <a:t>over</a:t>
            </a:r>
          </a:p>
        </p:txBody>
      </p:sp>
    </p:spTree>
    <p:extLst>
      <p:ext uri="{BB962C8B-B14F-4D97-AF65-F5344CB8AC3E}">
        <p14:creationId xmlns:p14="http://schemas.microsoft.com/office/powerpoint/2010/main" val="293020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00E6B1-BA90-BB44-897C-488FDBEF7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85" y="375708"/>
            <a:ext cx="2819400" cy="6096000"/>
          </a:xfrm>
          <a:prstGeom prst="rect">
            <a:avLst/>
          </a:prstGeom>
        </p:spPr>
      </p:pic>
      <p:pic>
        <p:nvPicPr>
          <p:cNvPr id="23" name="Picture 9">
            <a:extLst>
              <a:ext uri="{FF2B5EF4-FFF2-40B4-BE49-F238E27FC236}">
                <a16:creationId xmlns:a16="http://schemas.microsoft.com/office/drawing/2014/main" id="{E801932B-74A0-8A44-90CC-40235A244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61" y="179986"/>
            <a:ext cx="3139455" cy="648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1D48E9A-DD7B-D544-BD45-2E4F72B738F5}"/>
              </a:ext>
            </a:extLst>
          </p:cNvPr>
          <p:cNvSpPr txBox="1"/>
          <p:nvPr/>
        </p:nvSpPr>
        <p:spPr>
          <a:xfrm>
            <a:off x="743609" y="6293453"/>
            <a:ext cx="3917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spc="200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  <a:ea typeface="Josefin Sans Bold Roman" charset="0"/>
                <a:cs typeface="Josefin Sans Bold Roman" charset="0"/>
              </a:rPr>
              <a:t>HMW: </a:t>
            </a:r>
            <a:r>
              <a:rPr lang="en-US" altLang="zh-CN" sz="1050" b="1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</a:rPr>
              <a:t>Reduce carbon emissions in transportation?</a:t>
            </a:r>
            <a:endParaRPr lang="zh-CN" altLang="en-US" sz="1050" b="1" dirty="0">
              <a:solidFill>
                <a:schemeClr val="bg1">
                  <a:lumMod val="75000"/>
                </a:schemeClr>
              </a:solidFill>
              <a:latin typeface="JOSEFIN SANS BOLD ROMAN" pitchFamily="2" charset="77"/>
            </a:endParaRPr>
          </a:p>
        </p:txBody>
      </p:sp>
      <p:sp>
        <p:nvSpPr>
          <p:cNvPr id="11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4E8DA6F-C351-1244-800A-740C8EB1950B}"/>
              </a:ext>
            </a:extLst>
          </p:cNvPr>
          <p:cNvSpPr/>
          <p:nvPr/>
        </p:nvSpPr>
        <p:spPr>
          <a:xfrm>
            <a:off x="8717961" y="1687010"/>
            <a:ext cx="2262207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CA" sz="1600" dirty="0">
                <a:latin typeface="JOSEFIN SANS LIGHT ROMAN" pitchFamily="2" charset="77"/>
              </a:rPr>
              <a:t>Convenience is top priority for our users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JOSEFIN SANS LIGHT ROMAN" pitchFamily="2" charset="77"/>
              <a:ea typeface="Josefin Sans Light Roman" charset="0"/>
              <a:cs typeface="Josefin Sans Light Roman" charset="0"/>
            </a:endParaRPr>
          </a:p>
        </p:txBody>
      </p:sp>
      <p:sp>
        <p:nvSpPr>
          <p:cNvPr id="12" name="文本框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7CCEF974-FD27-444A-B2F3-A24BA1011F54}"/>
              </a:ext>
            </a:extLst>
          </p:cNvPr>
          <p:cNvSpPr txBox="1"/>
          <p:nvPr/>
        </p:nvSpPr>
        <p:spPr>
          <a:xfrm>
            <a:off x="554216" y="3690644"/>
            <a:ext cx="2479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I  N</a:t>
            </a:r>
          </a:p>
          <a:p>
            <a:pPr algn="ctr"/>
            <a:r>
              <a:rPr kumimoji="1"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S  I  G  H T S</a:t>
            </a:r>
          </a:p>
        </p:txBody>
      </p:sp>
      <p:sp>
        <p:nvSpPr>
          <p:cNvPr id="13" name="文本框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985CCED9-C315-AD48-8E22-EBB3D2E4E16D}"/>
              </a:ext>
            </a:extLst>
          </p:cNvPr>
          <p:cNvSpPr txBox="1"/>
          <p:nvPr/>
        </p:nvSpPr>
        <p:spPr>
          <a:xfrm>
            <a:off x="8711182" y="1042758"/>
            <a:ext cx="1897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Weakness</a:t>
            </a:r>
            <a:endParaRPr kumimoji="1" lang="zh-CN" altLang="en-US" sz="20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14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27F41755-94BF-6042-9B91-972F02223612}"/>
              </a:ext>
            </a:extLst>
          </p:cNvPr>
          <p:cNvSpPr/>
          <p:nvPr/>
        </p:nvSpPr>
        <p:spPr>
          <a:xfrm>
            <a:off x="8711182" y="2617167"/>
            <a:ext cx="22622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CA" sz="1600" dirty="0">
                <a:latin typeface="JOSEFIN SANS LIGHT ROMAN" pitchFamily="2" charset="77"/>
              </a:rPr>
              <a:t>People were unwilling to do something tedious or inconvenient such as enable Google Maps as shown here</a:t>
            </a:r>
          </a:p>
        </p:txBody>
      </p:sp>
      <p:sp>
        <p:nvSpPr>
          <p:cNvPr id="16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95E6C0A-56CE-8545-B3AA-85019150BAAD}"/>
              </a:ext>
            </a:extLst>
          </p:cNvPr>
          <p:cNvSpPr/>
          <p:nvPr/>
        </p:nvSpPr>
        <p:spPr>
          <a:xfrm>
            <a:off x="8717961" y="4216942"/>
            <a:ext cx="2262207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CA" sz="1600" dirty="0">
                <a:latin typeface="JOSEFIN SANS LIGHT ROMAN" pitchFamily="2" charset="77"/>
              </a:rPr>
              <a:t>This process took </a:t>
            </a:r>
            <a:r>
              <a:rPr lang="en-CA" sz="1600" b="1" dirty="0">
                <a:latin typeface="JOSEFIN SANS LIGHT ROMAN" pitchFamily="2" charset="77"/>
              </a:rPr>
              <a:t>only 30 seconds to a minute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JOSEFIN SANS LIGHT ROMAN" pitchFamily="2" charset="77"/>
              <a:ea typeface="Josefin Sans Light Roman" charset="0"/>
              <a:cs typeface="Josefin Sans Light Roman" charset="0"/>
            </a:endParaRPr>
          </a:p>
        </p:txBody>
      </p:sp>
      <p:sp>
        <p:nvSpPr>
          <p:cNvPr id="18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72EAA9C-FAF3-944D-BD80-059F7998A6EC}"/>
              </a:ext>
            </a:extLst>
          </p:cNvPr>
          <p:cNvSpPr/>
          <p:nvPr/>
        </p:nvSpPr>
        <p:spPr>
          <a:xfrm>
            <a:off x="8717961" y="5170990"/>
            <a:ext cx="2262207" cy="89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CA" sz="1600" dirty="0">
                <a:latin typeface="JOSEFIN SANS LIGHT ROMAN" pitchFamily="2" charset="77"/>
              </a:rPr>
              <a:t>We received just </a:t>
            </a:r>
            <a:r>
              <a:rPr lang="en-CA" sz="1600" dirty="0">
                <a:latin typeface="JOSEFIN SANS REGULAR ROMAN" pitchFamily="2" charset="77"/>
              </a:rPr>
              <a:t>5 valid </a:t>
            </a:r>
            <a:r>
              <a:rPr lang="en-CA" sz="1600" dirty="0">
                <a:latin typeface="JOSEFIN SANS LIGHT ROMAN" pitchFamily="2" charset="77"/>
              </a:rPr>
              <a:t>Google Maps submissions!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JOSEFIN SANS LIGHT ROMAN" pitchFamily="2" charset="77"/>
              <a:ea typeface="Josefin Sans Light Roman" charset="0"/>
              <a:cs typeface="Josefin Sans Light Roman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BB151954-3519-4C47-BA26-0C8E5298F074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3841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266F5C-E165-714A-A237-156ACD9A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344" y="1667279"/>
            <a:ext cx="2769869" cy="1637163"/>
          </a:xfrm>
          <a:prstGeom prst="rect">
            <a:avLst/>
          </a:prstGeom>
        </p:spPr>
      </p:pic>
      <p:sp>
        <p:nvSpPr>
          <p:cNvPr id="18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0B30B8D1-2606-A642-A64C-9369BAF2693E}"/>
              </a:ext>
            </a:extLst>
          </p:cNvPr>
          <p:cNvSpPr/>
          <p:nvPr/>
        </p:nvSpPr>
        <p:spPr>
          <a:xfrm>
            <a:off x="7199841" y="3625533"/>
            <a:ext cx="33072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JOSEFIN SANS LIGHT ROMAN" pitchFamily="2" charset="77"/>
              </a:rPr>
              <a:t>A need to balance the sense of competition within communities while still rewarding people often enough to not lose interest</a:t>
            </a:r>
          </a:p>
        </p:txBody>
      </p:sp>
      <p:sp>
        <p:nvSpPr>
          <p:cNvPr id="19" name="文本框 18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DE74AF87-E3E2-5C45-88D6-E21AC34EC522}"/>
              </a:ext>
            </a:extLst>
          </p:cNvPr>
          <p:cNvSpPr txBox="1"/>
          <p:nvPr/>
        </p:nvSpPr>
        <p:spPr>
          <a:xfrm>
            <a:off x="7448475" y="1977177"/>
            <a:ext cx="3143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spc="100" dirty="0">
                <a:solidFill>
                  <a:schemeClr val="bg1"/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B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ALANCE THE </a:t>
            </a:r>
            <a:r>
              <a:rPr kumimoji="1" lang="en-US" altLang="zh-CN" sz="2800" b="1" spc="100" dirty="0">
                <a:solidFill>
                  <a:schemeClr val="bg1"/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S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ENSE OF </a:t>
            </a:r>
            <a:r>
              <a:rPr kumimoji="1" lang="en-US" altLang="zh-CN" sz="2800" b="1" spc="100" dirty="0">
                <a:solidFill>
                  <a:schemeClr val="bg1"/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C</a:t>
            </a:r>
            <a:r>
              <a:rPr kumimoji="1"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OMPETITION</a:t>
            </a:r>
            <a:endParaRPr kumimoji="1" lang="zh-CN" altLang="en-US" sz="2800" b="1" spc="100" dirty="0">
              <a:solidFill>
                <a:schemeClr val="tx1">
                  <a:lumMod val="85000"/>
                  <a:lumOff val="15000"/>
                </a:schemeClr>
              </a:solidFill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  <p:sp>
        <p:nvSpPr>
          <p:cNvPr id="23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6F740B0A-4D14-9E45-A7EB-BE9DB8A92AFB}"/>
              </a:ext>
            </a:extLst>
          </p:cNvPr>
          <p:cNvSpPr/>
          <p:nvPr/>
        </p:nvSpPr>
        <p:spPr>
          <a:xfrm>
            <a:off x="1390137" y="3912518"/>
            <a:ext cx="30262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JOSEFIN SANS LIGHT ROMAN" pitchFamily="2" charset="77"/>
              </a:rPr>
              <a:t>Building a convenient &amp; fully integrated system that is best suited to track and log points</a:t>
            </a:r>
          </a:p>
        </p:txBody>
      </p:sp>
      <p:sp>
        <p:nvSpPr>
          <p:cNvPr id="24" name="文本框 23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30E4379-6CF3-8744-A64D-9CF4C536D759}"/>
              </a:ext>
            </a:extLst>
          </p:cNvPr>
          <p:cNvSpPr txBox="1"/>
          <p:nvPr/>
        </p:nvSpPr>
        <p:spPr>
          <a:xfrm>
            <a:off x="1390137" y="3239339"/>
            <a:ext cx="265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charset="0"/>
                <a:ea typeface="Playfair Display" charset="0"/>
                <a:cs typeface="Playfair Display" charset="0"/>
              </a:rPr>
              <a:t>User Incentives</a:t>
            </a:r>
            <a:endParaRPr kumimoji="1" lang="zh-CN" altLang="en-US" sz="2400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charset="0"/>
              <a:ea typeface="Playfair Display" charset="0"/>
              <a:cs typeface="Playfair Display" charset="0"/>
            </a:endParaRPr>
          </a:p>
        </p:txBody>
      </p:sp>
      <p:sp>
        <p:nvSpPr>
          <p:cNvPr id="17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C910FD7-2A60-9A42-8084-CA82B1611CEE}"/>
              </a:ext>
            </a:extLst>
          </p:cNvPr>
          <p:cNvSpPr txBox="1"/>
          <p:nvPr/>
        </p:nvSpPr>
        <p:spPr>
          <a:xfrm>
            <a:off x="743609" y="6293453"/>
            <a:ext cx="3917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spc="200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  <a:ea typeface="Josefin Sans Bold Roman" charset="0"/>
                <a:cs typeface="Josefin Sans Bold Roman" charset="0"/>
              </a:rPr>
              <a:t>HMW: </a:t>
            </a:r>
            <a:r>
              <a:rPr lang="en-US" altLang="zh-CN" sz="1050" b="1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</a:rPr>
              <a:t>Reduce carbon emissions in transportation?</a:t>
            </a:r>
            <a:endParaRPr lang="zh-CN" altLang="en-US" sz="1050" b="1" dirty="0">
              <a:solidFill>
                <a:schemeClr val="bg1">
                  <a:lumMod val="75000"/>
                </a:schemeClr>
              </a:solidFill>
              <a:latin typeface="JOSEFIN SANS BOLD ROMAN" pitchFamily="2" charset="77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28B16C46-CD54-4022-8B6F-1E4D1DD21667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20" name="文本框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F630CC5A-62FB-E544-9C33-6A184C8921F8}"/>
              </a:ext>
            </a:extLst>
          </p:cNvPr>
          <p:cNvSpPr txBox="1"/>
          <p:nvPr/>
        </p:nvSpPr>
        <p:spPr>
          <a:xfrm>
            <a:off x="1328376" y="1854919"/>
            <a:ext cx="36630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Regular Roman" charset="0"/>
                <a:ea typeface="Josefin Sans Regular Roman" charset="0"/>
                <a:cs typeface="Josefin Sans Regular Roman" charset="0"/>
              </a:rPr>
              <a:t>NEXT</a:t>
            </a:r>
          </a:p>
          <a:p>
            <a:r>
              <a:rPr kumimoji="1" lang="en-US" altLang="zh-Hans" sz="48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STEPS</a:t>
            </a:r>
            <a:endParaRPr kumimoji="1" lang="zh-CN" altLang="en-US" sz="4800" b="1" spc="800" dirty="0">
              <a:solidFill>
                <a:schemeClr val="tx1">
                  <a:lumMod val="85000"/>
                  <a:lumOff val="15000"/>
                </a:schemeClr>
              </a:solidFill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8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B173E5BE-1D39-674A-8AD4-C69397A434DB}"/>
              </a:ext>
            </a:extLst>
          </p:cNvPr>
          <p:cNvSpPr txBox="1"/>
          <p:nvPr/>
        </p:nvSpPr>
        <p:spPr>
          <a:xfrm>
            <a:off x="743608" y="1040688"/>
            <a:ext cx="36630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Regular Roman" charset="0"/>
                <a:ea typeface="Josefin Sans Regular Roman" charset="0"/>
                <a:cs typeface="Josefin Sans Regular Roman" charset="0"/>
              </a:rPr>
              <a:t>NEXT</a:t>
            </a:r>
          </a:p>
          <a:p>
            <a:r>
              <a:rPr kumimoji="1" lang="en-US" altLang="zh-Hans" sz="4800" b="1" spc="800" dirty="0">
                <a:solidFill>
                  <a:schemeClr val="tx1">
                    <a:lumMod val="85000"/>
                    <a:lumOff val="15000"/>
                  </a:schemeClr>
                </a:solidFill>
                <a:latin typeface="Josefin Sans Bold Roman" charset="0"/>
                <a:ea typeface="Josefin Sans Bold Roman" charset="0"/>
                <a:cs typeface="Josefin Sans Bold Roman" charset="0"/>
              </a:rPr>
              <a:t>STEPS</a:t>
            </a:r>
            <a:endParaRPr kumimoji="1" lang="zh-CN" altLang="en-US" sz="4800" b="1" spc="800" dirty="0">
              <a:solidFill>
                <a:schemeClr val="tx1">
                  <a:lumMod val="85000"/>
                  <a:lumOff val="15000"/>
                </a:schemeClr>
              </a:solidFill>
              <a:latin typeface="Josefin Sans Bold Roman" charset="0"/>
              <a:ea typeface="Josefin Sans Bold Roman" charset="0"/>
              <a:cs typeface="Josefin Sans Bold Roman" charset="0"/>
            </a:endParaRPr>
          </a:p>
        </p:txBody>
      </p:sp>
      <p:sp>
        <p:nvSpPr>
          <p:cNvPr id="13" name="文本框 1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EDF205C-67BD-8D4C-9F36-FE21670539CD}"/>
              </a:ext>
            </a:extLst>
          </p:cNvPr>
          <p:cNvSpPr txBox="1"/>
          <p:nvPr/>
        </p:nvSpPr>
        <p:spPr>
          <a:xfrm>
            <a:off x="762715" y="2302572"/>
            <a:ext cx="189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Playfair Display" pitchFamily="2" charset="77"/>
              </a:rPr>
              <a:t>Local Vendors</a:t>
            </a:r>
            <a:endParaRPr kumimoji="1" lang="zh-CN" altLang="en-US" spc="100" dirty="0">
              <a:solidFill>
                <a:schemeClr val="tx1">
                  <a:lumMod val="85000"/>
                  <a:lumOff val="15000"/>
                </a:schemeClr>
              </a:solidFill>
              <a:latin typeface="Playfair Display" pitchFamily="2" charset="77"/>
              <a:ea typeface="Playfair Display" charset="0"/>
              <a:cs typeface="Playfair Display" charset="0"/>
            </a:endParaRPr>
          </a:p>
        </p:txBody>
      </p:sp>
      <p:sp>
        <p:nvSpPr>
          <p:cNvPr id="14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4570524D-8533-6044-82A0-512AFA45CF2B}"/>
              </a:ext>
            </a:extLst>
          </p:cNvPr>
          <p:cNvSpPr/>
          <p:nvPr/>
        </p:nvSpPr>
        <p:spPr>
          <a:xfrm>
            <a:off x="753161" y="2878486"/>
            <a:ext cx="27748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latin typeface="JOSEFIN SANS LIGHT ROMAN" pitchFamily="2" charset="77"/>
              </a:rPr>
              <a:t>Interviewed local vendors on Roosevelt Island and received a fair amount of interest layered with enthusiasm</a:t>
            </a:r>
          </a:p>
        </p:txBody>
      </p:sp>
      <p:sp>
        <p:nvSpPr>
          <p:cNvPr id="16" name="Rectangle 7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5C7E7C92-48B0-8248-8206-7EA47E66EE16}"/>
              </a:ext>
            </a:extLst>
          </p:cNvPr>
          <p:cNvSpPr/>
          <p:nvPr/>
        </p:nvSpPr>
        <p:spPr>
          <a:xfrm>
            <a:off x="772268" y="4162286"/>
            <a:ext cx="2755738" cy="1440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CA" sz="1600" dirty="0">
                <a:latin typeface="JOSEFIN SANS LIGHT ROMAN" pitchFamily="2" charset="77"/>
              </a:rPr>
              <a:t>Detailed interviews &amp; research needed to conduct a rigorous marketing experiment to see results of vendor partnerships offers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JOSEFIN SANS LIGHT ROMAN" pitchFamily="2" charset="77"/>
              <a:ea typeface="Josefin Sans Light Roman" charset="0"/>
              <a:cs typeface="Josefin Sans Light Roman" charset="0"/>
            </a:endParaRPr>
          </a:p>
        </p:txBody>
      </p:sp>
      <p:sp>
        <p:nvSpPr>
          <p:cNvPr id="4" name="e7d195523061f1c0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 hidden="1">
            <a:extLst>
              <a:ext uri="{FF2B5EF4-FFF2-40B4-BE49-F238E27FC236}">
                <a16:creationId xmlns:a16="http://schemas.microsoft.com/office/drawing/2014/main" id="{3CEDCBBB-86EA-476F-94A6-C3A7933A127A}"/>
              </a:ext>
            </a:extLst>
          </p:cNvPr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e7d195523061f1c01d60fa9f1cfcbfb3d7dea265119d71e15FBB43640B43E9A75E03FE54C774D5D4779ED45933E78901D3CB0E69E39D04A9E1E9B25CF060C4BCA4D072860494D0D8E683C2FE58414E15A257B8C98CAC931B2A91D95E391D8F56A6B197C339044743E4A827576812018FE092D8F796C38DC487F641821CDDB0736DD3EE0F684ACE40</a:t>
            </a:r>
            <a:endParaRPr lang="zh-CN" altLang="en-US" sz="100"/>
          </a:p>
        </p:txBody>
      </p:sp>
      <p:sp>
        <p:nvSpPr>
          <p:cNvPr id="17" name="文本框 2" descr="e7d195523061f1c01d60fa9f1cfcbfb3d7dea265119d71e15FBB43640B43E9A75E03FE54C774D5D4779ED45933E78901D3CB0E69E39D04A9E1E9B25CF060C4BCA4D072860494D0D8E683C2FE58414E15A257B8C98CAC931B2A91D95E391D8F56A6B197C339044743E4A827576812018FE092D8F796C38DC487F641821CDDB0736DD3EE0F684ACE40">
            <a:extLst>
              <a:ext uri="{FF2B5EF4-FFF2-40B4-BE49-F238E27FC236}">
                <a16:creationId xmlns:a16="http://schemas.microsoft.com/office/drawing/2014/main" id="{10F56415-0974-5143-A863-E723CA402918}"/>
              </a:ext>
            </a:extLst>
          </p:cNvPr>
          <p:cNvSpPr txBox="1"/>
          <p:nvPr/>
        </p:nvSpPr>
        <p:spPr>
          <a:xfrm>
            <a:off x="743609" y="6293453"/>
            <a:ext cx="3917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spc="200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  <a:ea typeface="Josefin Sans Bold Roman" charset="0"/>
                <a:cs typeface="Josefin Sans Bold Roman" charset="0"/>
              </a:rPr>
              <a:t>HMW: </a:t>
            </a:r>
            <a:r>
              <a:rPr lang="en-US" altLang="zh-CN" sz="1050" b="1" dirty="0">
                <a:solidFill>
                  <a:schemeClr val="bg1">
                    <a:lumMod val="75000"/>
                  </a:schemeClr>
                </a:solidFill>
                <a:latin typeface="JOSEFIN SANS BOLD ROMAN" pitchFamily="2" charset="77"/>
              </a:rPr>
              <a:t>Reduce carbon emissions in transportation?</a:t>
            </a:r>
            <a:endParaRPr lang="zh-CN" altLang="en-US" sz="1050" b="1" dirty="0">
              <a:solidFill>
                <a:schemeClr val="bg1">
                  <a:lumMod val="75000"/>
                </a:schemeClr>
              </a:solidFill>
              <a:latin typeface="JOSEFIN SANS BOLD ROMAN" pitchFamily="2" charset="77"/>
            </a:endParaRPr>
          </a:p>
        </p:txBody>
      </p:sp>
      <p:pic>
        <p:nvPicPr>
          <p:cNvPr id="6" name="Picture 5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07530C9B-F64D-A148-B6B7-90170496A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629" y="788968"/>
            <a:ext cx="2774846" cy="51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2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e7d195523061f1c01d60fa9f1cfcbfb3d7dea265119d71e15FBB43640B43E9A75E03FE54C774D5D4779ED45933E78901D3CB0E69E39D04A9E1E9B25CF060C4BCA4D072860494D0D8E683C2FE58414E15A257B8C98CAC931B2A91D95E391D8F56A6B197C339044743E4A827576812018FE092D8F796C38DC487F641821CDDB0736DD3EE0F684ACE40</_7b1dac89e7d195523061f1c0316ecb71>
</e7d195523061f1c0>
</file>

<file path=customXml/itemProps1.xml><?xml version="1.0" encoding="utf-8"?>
<ds:datastoreItem xmlns:ds="http://schemas.openxmlformats.org/officeDocument/2006/customXml" ds:itemID="{AADA704B-E611-47B3-A762-603A9EFC9C3C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454</Words>
  <Application>Microsoft Macintosh PowerPoint</Application>
  <PresentationFormat>Widescreen</PresentationFormat>
  <Paragraphs>75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等线</vt:lpstr>
      <vt:lpstr>等线</vt:lpstr>
      <vt:lpstr>DengXian Light</vt:lpstr>
      <vt:lpstr>Arial</vt:lpstr>
      <vt:lpstr>Josefin Sans Bold Roman</vt:lpstr>
      <vt:lpstr>Josefin Sans Bold Roman</vt:lpstr>
      <vt:lpstr>JOSEFIN SANS LIGHT ROMAN</vt:lpstr>
      <vt:lpstr>JOSEFIN SANS REGULAR ROMAN</vt:lpstr>
      <vt:lpstr>JOSEFIN SANS REGULAR ROMAN</vt:lpstr>
      <vt:lpstr>JOSEFIN SANS SEMIBOLD ROMAN</vt:lpstr>
      <vt:lpstr>Playfair Display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124</cp:lastModifiedBy>
  <cp:revision>98</cp:revision>
  <dcterms:created xsi:type="dcterms:W3CDTF">2017-10-26T15:12:09Z</dcterms:created>
  <dcterms:modified xsi:type="dcterms:W3CDTF">2021-12-02T19:57:40Z</dcterms:modified>
</cp:coreProperties>
</file>